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74" r:id="rId3"/>
    <p:sldId id="289" r:id="rId4"/>
    <p:sldId id="309" r:id="rId5"/>
    <p:sldId id="280" r:id="rId6"/>
    <p:sldId id="307" r:id="rId7"/>
    <p:sldId id="308" r:id="rId8"/>
    <p:sldId id="293" r:id="rId9"/>
    <p:sldId id="294" r:id="rId10"/>
    <p:sldId id="295" r:id="rId11"/>
    <p:sldId id="304" r:id="rId12"/>
    <p:sldId id="29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270" autoAdjust="0"/>
  </p:normalViewPr>
  <p:slideViewPr>
    <p:cSldViewPr snapToGrid="0">
      <p:cViewPr varScale="1">
        <p:scale>
          <a:sx n="72" d="100"/>
          <a:sy n="72" d="100"/>
        </p:scale>
        <p:origin x="-83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</inkml:traceFormat>
        <inkml:channelProperties>
          <inkml:channelProperty channel="X" name="resolution" value="118.62816" units="1/cm"/>
          <inkml:channelProperty channel="Y" name="resolution" value="69.23077" units="1/cm"/>
        </inkml:channelProperties>
      </inkml:inkSource>
      <inkml:timestamp xml:id="ts0" timeString="2021-12-05T08:24:01.1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28054 14858,'25'0,"0"0,0 0,-1 0,1 0,0 0,0 25,0-25,-1 0,1 0,25 0,-25 0,-1 0,1 0,25 0,-25 0,24 0,-24 0,0 0,24 0,1 0,24 0,1 0,-1 0,1 0,-1 0,1 0,-1 0,-24 0,-1 0,1 0,-1 0,1 0,0 0,-1 0,-24 0,0 0,0 0,24 0,-24 0,0 0,0 0,24 25,-24-25,0 0,24 0,-24 0,0 0,0 24,24-24,1 0,-25 0,24 0,-24 0,25 0,-25 0,24 0,-24 0,0 0,0 0,0 0,-1 0,1 0,0 0,0 0,24 0,-24 0,25 0,-25 0,-1 0,1 0,0 0,0 0,0 0,-1 0,1 0,0 0,0 0,0 0,-1 0,1 0</inkml:trace>
  <inkml:trace contextRef="#ctx0" brushRef="#br0" timeOffset="32859.6224">18281 11212,'25'0,"49"0,1 0,24 0,-25 0,26 0,48 0,-24 0,50 0,-25 0,49 0,50 0,-49 0,24 0,-25 0,1 0,-1 0,-24 0,24 0,-24 0,-25 0,24 0,-24 0,-25 25,25-25,-74 0,24 0,-25 0,1 0,-1 0,0 0,1 0,-1 0,1 0,-1 0,1 0,-26 0,1 0,-1 0,26 0,-26 0,1 0,24 0,1 0,-1 0,1 0,24 0,0 0,25 0,-49 0,-26 0,26 0,24 0,25 0,0 0,25 0,-25 0,24 0,-48 0,-1 0,25 0,25 0,-50 0,25 0,25 0,-25 0,25 0,-50 0,25 0,25 0,-25 0,0 0,0 0,0 0,0 0,25 0,-50 0,25 0,25 0,-25 0,49 0,1 0,-50 0,50 0,-50 0,25 0,-25 0,24 0,1 0,-50 0,26 0,-26 0,25 0,-25 0,0 0,0 0,-24 0,-1 0,1 0,-1 0,-49 0,0 0,-1 0,26 0,-25 0,24 0,-24 0,0 0,0 0,0 0,0 0,24 0,1 0,-1 0,1 0,0 0,-1 0,1 0,24 0,1 0,-1 0,0 0,1 0,-1 0,-24 0,24 0,-24 0,24 0,1 0,-26 0,-24 0,0 0,25 0,-1 0,-24 0,0 0,0 0,-1 0,1 0,0 0,0 0,24 0,-24 0,0 0,25 0,-1 0,1 0,-1 0,26 0,-1 0,-24 0,24 0,-24 0,24 0,-24 0,0 0,24 0,0 0,-24 0,-25 0,0 0,-1 0,1 0,0 0,0 0,0 0,-1 0,1 0,0 0,0 0,0 0,-1 0,1 0,0 0,0 0,0 0,-1 0,1 0,0 0,0 0,0 0,24 0,-24 0,0 0,0-25,0 25,-1 0,1 0,0 0,0-25,0 25,-1 0</inkml:trace>
  <inkml:trace contextRef="#ctx0" brushRef="#br0" timeOffset="43135.2723">28178 13022,'25'0,"25"0,-26 0,1 0,0 0,0 0,24 0,-24 0,0 0,0 0,0 0,24 0,-74 0,1 0,-1 0,0 0,0 0,0 0,1 0,-1 0,0 0,0 0,0 0,-24 0,24 0,0 0,50 0,0 0,0 0,-1 0,1 0,0 0,0 0,0 0,24 0,-24 0,0 0,24 0,-24 0,0 0,-25-24,25 24,-50 0,0 0,-24 0,24 0,0 0,0 0,0 0,1 0,-1 0,0 24,0-24,0 0,1 0,-1 0,0 0,0 0,0 25,1-25,48 0,1 0,0 0,0 0,0 0,24 0,-24 0,0 0,-50 0,0 0,0 0,1 0,-1 0,0 0,0 0,0 0,1 0,48 0,1 0,0 0</inkml:trace>
  <inkml:trace contextRef="#ctx0" brushRef="#br0" timeOffset="44526.4486">28203 13047,'25'0,"24"0,-24 0,0 0,25 0,-1 0,-24 0,0 0,24 0,-24 0,0 0,0-25,0 25,24 0,-49-24,25 24,0 0,0 0,-1 0,-48 0,-1 0,-25 0,25 0,-24 0,24 0,-25 0,26 0,-1 0,0 0,0 0,0 0,1 0,-1 0,0 0,0 0,-24 0,24 0,0 0,0 0,-24 0,24 0,0 0,0 0,0 24</inkml:trace>
  <inkml:trace contextRef="#ctx0" brushRef="#br0" timeOffset="71396.4902">7169 9029,'-25'0,"-25"0,25 0,-24 0,24 0,0 0,0 25,1-25,24 25,-25-25,25 24,0 1,0 0,0 0,0 0,0-1,0 26,0-25,0 0,25-25,-1 49,1-24,0 0,0 0,0-1,-1 1,1 0,0-25,0 25,0-25,-25 25,24-25,1 24,0-24,0 25,0-25,-1 0,-24 25,50-25,-25 25,0-25,-1 0,1 0,0 0,0 0,0 25,-1-25,1 0,0 0,0 0,0 0,-1 0,1 0,0 0,0 0,0 0,-1 0,26 0,-25 0,0 0,24 0,-24 0,0 0,0 0,24 0,-24 0,0 0,0 0,24 0,-24 0,0 0,0 0,24 0,-24 0,0 0,0 0,24 0,-24 0,0 0,0 0,0 0,-1 0,1 0,25 0,-25 0,-1 0,1 0,0 0,0 0,24 0,1 0,0 0,24 0,1 0,-1 0,0 24,50-24,-24 0,24 0,-25 25,0-25,0 0,-24 0,24 0,-25 0,1 0,-26 0,26 0,-26 0,26 0,-50 0,-1 0,1 0,25 0,-25 0,-1 0,1 0,25-25,-25 1,24-26,-24 25,0 0,-25 1,25-1,-25 0,0-25,0 26,0-1,0 0,0 0,-25 0,0 1,0 24,25-25,-25 25,25-25,-24 25,-26-25,25 0,25 1,-25 24,25-25,-24 25,-1 0,25-25,-25 25,0-25,0 0,1 25,-1 0,25-24,-50 24,25-25,1 25,-1 0,0 0,0 0,0 0,1 0,-26 0,25 0,-24 0,-1 0,0-25,25 25,1 0,-1 0,-25 0,25 0,1 0,-26 0,25 0,0 0,1 0,-1 0,0 0,0 0,-49 0,49 0,-25 0,1 0,-1 0,-24 0,-1 0,26 0,-26 0,1 0,-1 0,1 0,0 0,-1 0,1 0,24 0,1 0,-1 0,0 0,1 0,-1 0,1 0,-26 0,26 0,24 0,-25 0,25 0,-24 0,-1 0,25 0,0 0,-24 0,24 0,-25 0,26 0,-26 0,25 0,0 0,-24 25,24-25,0 0,0 0,-24 0,24 0,0 0,-24 0,24 0,-25 0,25 0,1 0,-1 0,0 0,-25 0,26 0,-1 0,0 0,0 0,-24 0,24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2021/12/5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" y="1612891"/>
            <a:ext cx="123907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Towards Propagation Uncertainty: Edge-enhanced Bayesian Graph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Convolutional Networks for Rumor Detection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DE2F1C98-2A15-41DE-9447-2030446CA614}"/>
              </a:ext>
            </a:extLst>
          </p:cNvPr>
          <p:cNvSpPr/>
          <p:nvPr/>
        </p:nvSpPr>
        <p:spPr>
          <a:xfrm>
            <a:off x="728866" y="5013126"/>
            <a:ext cx="10614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ACL 2021</a:t>
            </a:r>
          </a:p>
          <a:p>
            <a:pPr algn="ctr"/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 https://</a:t>
            </a:r>
            <a:r>
              <a:rPr lang="en-US" altLang="zh-CN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github.com/weilingwei96/EBGCN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7F7CA746-309B-0C48-AE11-59E55F13B66D}"/>
              </a:ext>
            </a:extLst>
          </p:cNvPr>
          <p:cNvSpPr txBox="1"/>
          <p:nvPr/>
        </p:nvSpPr>
        <p:spPr>
          <a:xfrm>
            <a:off x="10132261" y="5922634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Zhuomin</a:t>
            </a:r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r>
              <a:rPr lang="en-US" altLang="zh-CN" sz="20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2021.12.05</a:t>
            </a:r>
            <a:endParaRPr lang="zh-CN" alt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1099" y="3012578"/>
            <a:ext cx="768979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Lingwei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Dou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Hu, 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Wei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Zhou,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Zhaojuan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Yue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Songlin</a:t>
            </a:r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Hu</a:t>
            </a:r>
          </a:p>
          <a:p>
            <a:pPr algn="ctr"/>
            <a:endParaRPr lang="en-US" altLang="zh-CN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Information Engineering, Chinese Academy of Sciences</a:t>
            </a: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National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System Engineering Research Institute of China</a:t>
            </a: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Computer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Network Information Center, Chinese Academy of Sciences</a:t>
            </a:r>
          </a:p>
          <a:p>
            <a:pPr algn="ctr"/>
            <a:r>
              <a:rPr lang="en-US" altLang="zh-CN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School </a:t>
            </a: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Cyber Security, University of Chinese Academy of Sciences</a:t>
            </a:r>
            <a:endParaRPr lang="zh-CN" altLang="en-US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Model Analysis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1" y="1935973"/>
            <a:ext cx="5049077" cy="403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773" y="2028410"/>
            <a:ext cx="5746680" cy="39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Early Rumor Detection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32" y="1460682"/>
            <a:ext cx="5983977" cy="233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09" y="1543947"/>
            <a:ext cx="6042991" cy="22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289" y="4046922"/>
            <a:ext cx="5543964" cy="260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021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660891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Case Study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4" y="1790614"/>
            <a:ext cx="11489635" cy="454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16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3155" y="753073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97" y="1679841"/>
            <a:ext cx="8803378" cy="450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98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2" y="936342"/>
            <a:ext cx="10999305" cy="551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4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32" y="1390943"/>
            <a:ext cx="23622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57" y="1972500"/>
            <a:ext cx="341947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57" y="2530544"/>
            <a:ext cx="15049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57" y="3125856"/>
            <a:ext cx="298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957" y="3855761"/>
            <a:ext cx="34766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26" y="4763533"/>
            <a:ext cx="14478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232" y="4606370"/>
            <a:ext cx="2800350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95" y="762932"/>
            <a:ext cx="5666805" cy="364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76805" y="130075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Rumor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detection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dataset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257" y="609103"/>
            <a:ext cx="11269891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Edge-enhanced Bayesian </a:t>
            </a:r>
            <a:r>
              <a:rPr lang="en-US" altLang="zh-CN" sz="32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Graph Convolutional Networks</a:t>
            </a:r>
            <a:endParaRPr lang="zh-CN" alt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9725" y="3724704"/>
            <a:ext cx="3433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The top-down propagation graph  </a:t>
            </a: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and bottom-up dispersion graph: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9" y="1174680"/>
            <a:ext cx="9369287" cy="253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36" y="3766946"/>
            <a:ext cx="4119770" cy="46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19" y="4232536"/>
            <a:ext cx="4308613" cy="12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2067133" y="4431242"/>
            <a:ext cx="1657350" cy="371475"/>
            <a:chOff x="278296" y="4754621"/>
            <a:chExt cx="1657350" cy="3714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96" y="4754621"/>
              <a:ext cx="609600" cy="371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96" y="4773671"/>
              <a:ext cx="1047750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3" y="4940358"/>
            <a:ext cx="29051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178283" y="5490530"/>
            <a:ext cx="3504786" cy="342900"/>
            <a:chOff x="278296" y="6021249"/>
            <a:chExt cx="3504786" cy="3429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96" y="6021249"/>
              <a:ext cx="2705100" cy="323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9657" y="6021249"/>
              <a:ext cx="7334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83" y="5990547"/>
            <a:ext cx="19907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632" y="3819092"/>
            <a:ext cx="2532368" cy="3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208" y="5990547"/>
            <a:ext cx="1057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5055703" y="5464960"/>
            <a:ext cx="6943725" cy="333375"/>
            <a:chOff x="2984016" y="6416644"/>
            <a:chExt cx="6943725" cy="333375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016" y="6416644"/>
              <a:ext cx="4143375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7391" y="6455572"/>
              <a:ext cx="28003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5055703" y="5933397"/>
            <a:ext cx="5013879" cy="352425"/>
            <a:chOff x="5025096" y="5990547"/>
            <a:chExt cx="5013879" cy="352425"/>
          </a:xfrm>
        </p:grpSpPr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096" y="5990547"/>
              <a:ext cx="2447925" cy="35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5325" y="6040657"/>
              <a:ext cx="2533650" cy="28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03" y="6419623"/>
            <a:ext cx="165735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2109" y="874146"/>
            <a:ext cx="11269891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Edge-enhanced Bayesian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Graph </a:t>
            </a:r>
            <a:b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</a:b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Convolutional Networks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9" y="1798546"/>
            <a:ext cx="9142799" cy="247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9" y="5065894"/>
            <a:ext cx="4152900" cy="9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8" y="6203206"/>
            <a:ext cx="5234609" cy="41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11" y="5527559"/>
            <a:ext cx="3848103" cy="94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05599" y="5065894"/>
            <a:ext cx="3928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supervised learning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loss: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634" y="688616"/>
            <a:ext cx="11269891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Edge-wise Consistency </a:t>
            </a: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Training Framework</a:t>
            </a:r>
            <a:endParaRPr lang="zh-CN" altLang="en-US" dirty="0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41" y="4527755"/>
            <a:ext cx="6225212" cy="11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16" y="1885862"/>
            <a:ext cx="4914425" cy="195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257" y="4176377"/>
            <a:ext cx="4947083" cy="18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17" y="6084376"/>
            <a:ext cx="4312340" cy="5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" y="1484892"/>
            <a:ext cx="7288697" cy="20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8840" y="3945544"/>
            <a:ext cx="4236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he unsupervised </a:t>
            </a:r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loss: 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88841" y="5716928"/>
            <a:ext cx="6067991" cy="461665"/>
            <a:chOff x="280779" y="5903911"/>
            <a:chExt cx="6067991" cy="461665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79" y="5903911"/>
              <a:ext cx="260143" cy="402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463826" y="5903911"/>
              <a:ext cx="58849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latin typeface="Times New Roman" pitchFamily="18" charset="0"/>
                  <a:cs typeface="Times New Roman" pitchFamily="18" charset="0"/>
                </a:rPr>
                <a:t>is the prediction distribution of latent relations</a:t>
              </a:r>
              <a:endParaRPr lang="zh-CN" altLang="en-US" sz="2400" dirty="0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2482560" y="3250440"/>
              <a:ext cx="9617400" cy="212544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73200" y="3241080"/>
                <a:ext cx="9636120" cy="214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59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4418" y="776220"/>
            <a:ext cx="10515600" cy="48294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600" dirty="0" smtClean="0">
                <a:solidFill>
                  <a:srgbClr val="5B9BD5">
                    <a:lumMod val="50000"/>
                  </a:srgbClr>
                </a:solidFill>
                <a:effectLst/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11" y="1884501"/>
            <a:ext cx="7949530" cy="369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236" y="3810944"/>
            <a:ext cx="4695825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2" y="675861"/>
            <a:ext cx="4514152" cy="313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71" y="675861"/>
            <a:ext cx="4593827" cy="319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1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20542</TotalTime>
  <Words>128</Words>
  <Application>Microsoft Office PowerPoint</Application>
  <PresentationFormat>自定义</PresentationFormat>
  <Paragraphs>26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主题​​</vt:lpstr>
      <vt:lpstr>PowerPoint 演示文稿</vt:lpstr>
      <vt:lpstr>Introduction</vt:lpstr>
      <vt:lpstr>PowerPoint 演示文稿</vt:lpstr>
      <vt:lpstr>PowerPoint 演示文稿</vt:lpstr>
      <vt:lpstr>Edge-enhanced Bayesian Graph Convolutional Networks</vt:lpstr>
      <vt:lpstr>Edge-enhanced Bayesian Graph  Convolutional Networks</vt:lpstr>
      <vt:lpstr>Edge-wise Consistency Training Framework</vt:lpstr>
      <vt:lpstr>Experiments</vt:lpstr>
      <vt:lpstr>PowerPoint 演示文稿</vt:lpstr>
      <vt:lpstr>Model Analysis</vt:lpstr>
      <vt:lpstr>Early Rumor Detection</vt:lpstr>
      <vt:lpstr>Case Study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微软中国</cp:lastModifiedBy>
  <cp:revision>798</cp:revision>
  <dcterms:created xsi:type="dcterms:W3CDTF">2017-04-22T07:59:29Z</dcterms:created>
  <dcterms:modified xsi:type="dcterms:W3CDTF">2021-12-05T08:29:29Z</dcterms:modified>
</cp:coreProperties>
</file>